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  <p:sldMasterId id="2147483754" r:id="rId3"/>
    <p:sldMasterId id="2147483766" r:id="rId4"/>
  </p:sldMasterIdLst>
  <p:sldIdLst>
    <p:sldId id="271" r:id="rId5"/>
    <p:sldId id="272" r:id="rId6"/>
    <p:sldId id="276" r:id="rId7"/>
    <p:sldId id="277" r:id="rId8"/>
    <p:sldId id="278" r:id="rId9"/>
    <p:sldId id="279" r:id="rId10"/>
    <p:sldId id="264" r:id="rId11"/>
    <p:sldId id="273" r:id="rId12"/>
    <p:sldId id="262" r:id="rId13"/>
    <p:sldId id="263" r:id="rId14"/>
    <p:sldId id="266" r:id="rId15"/>
    <p:sldId id="267" r:id="rId16"/>
    <p:sldId id="269" r:id="rId17"/>
    <p:sldId id="270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7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62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28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39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6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0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29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8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0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4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7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40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37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4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26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3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62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71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82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3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03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4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26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007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5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9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498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644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88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712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45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54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946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72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386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67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383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9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14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30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1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71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47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8852-BC9A-4D7C-BE30-AEFC3E4266C9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B068-CCDC-4F1C-94C1-A9EC42310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7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0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7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5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load/320" TargetMode="External"/><Relationship Id="rId3" Type="http://schemas.openxmlformats.org/officeDocument/2006/relationships/hyperlink" Target="http://gto.ru/feedback" TargetMode="External"/><Relationship Id="rId7" Type="http://schemas.openxmlformats.org/officeDocument/2006/relationships/hyperlink" Target="http://www.3652.ru/news/636538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vk.com/gto_one" TargetMode="External"/><Relationship Id="rId5" Type="http://schemas.openxmlformats.org/officeDocument/2006/relationships/hyperlink" Target="http://vk.com/rfgto" TargetMode="External"/><Relationship Id="rId4" Type="http://schemas.openxmlformats.org/officeDocument/2006/relationships/hyperlink" Target="http://gto-normativy.ru/" TargetMode="External"/><Relationship Id="rId9" Type="http://schemas.openxmlformats.org/officeDocument/2006/relationships/hyperlink" Target="http://www.kremlin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7839" y="1699320"/>
            <a:ext cx="88424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урок </a:t>
            </a:r>
            <a:b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«Готов к труду и обороне»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108" y="-137581"/>
            <a:ext cx="5322703" cy="1836901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4034" y="3610004"/>
            <a:ext cx="6450097" cy="290697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823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082665"/>
              </p:ext>
            </p:extLst>
          </p:nvPr>
        </p:nvGraphicFramePr>
        <p:xfrm>
          <a:off x="2481869" y="335286"/>
          <a:ext cx="7546051" cy="574956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07347"/>
                <a:gridCol w="5238704"/>
              </a:tblGrid>
              <a:tr h="9041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СТУПЕНИ НОВОГО ВСЕРОССИЙСКОГО ФИЗКУЛЬТУРНО-СПОРТИВНОГО КОМПЛЕКСА ГТО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«Играй и двигайся» (6-8 лет) 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«Стартуют все» (9-10 лет)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«Смелые и ловкие» (11-12 лет)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«Олимпийские надежды» (13-15 лет)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«Сила и грация» (16-17 лет)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«Физическое совершенство» (18-29 лет) 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«Радость в движении» (30-39 лет)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«Здоровое долголетие» (40-49 лет)</a:t>
                      </a:r>
                      <a:endParaRPr lang="ru-RU" sz="1800" b="1" kern="1200" dirty="0">
                        <a:solidFill>
                          <a:srgbClr val="00002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noProof="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Мужчины и женщины от 50 до 59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60 до 69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старше 70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7" t="56000" r="67666" b="16000"/>
          <a:stretch/>
        </p:blipFill>
        <p:spPr>
          <a:xfrm>
            <a:off x="792480" y="198129"/>
            <a:ext cx="1264920" cy="218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34" t="58667" r="55000" b="16000"/>
          <a:stretch/>
        </p:blipFill>
        <p:spPr>
          <a:xfrm>
            <a:off x="350520" y="2453640"/>
            <a:ext cx="1403149" cy="195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33" t="57112" r="29667" b="13110"/>
          <a:stretch/>
        </p:blipFill>
        <p:spPr>
          <a:xfrm>
            <a:off x="762000" y="4476594"/>
            <a:ext cx="1325880" cy="2255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00" t="59448" r="15500" b="13556"/>
          <a:stretch/>
        </p:blipFill>
        <p:spPr>
          <a:xfrm>
            <a:off x="10287000" y="185611"/>
            <a:ext cx="1325880" cy="2130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67" t="59111" r="3000" b="12889"/>
          <a:stretch/>
        </p:blipFill>
        <p:spPr>
          <a:xfrm>
            <a:off x="10287000" y="4632960"/>
            <a:ext cx="1356360" cy="2099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3" t="56889" r="78167" b="12444"/>
          <a:stretch/>
        </p:blipFill>
        <p:spPr>
          <a:xfrm>
            <a:off x="10393680" y="2456361"/>
            <a:ext cx="16459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4710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15925" y="914410"/>
            <a:ext cx="10676075" cy="3747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На каждой ступени необходимо сдавать обязательные виды испытаний и испытания (тесты) по выбору.</a:t>
            </a:r>
          </a:p>
          <a:p>
            <a:pPr>
              <a:spcBef>
                <a:spcPct val="0"/>
              </a:spcBef>
            </a:pP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Обязательные виды испытания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: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бег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 метров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бег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2000 метров на время или 3000 метров без учёта времени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прыжок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длину с разбега или с места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подтягивание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высокой перекладине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поднимание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туловища из положения лёжа</a:t>
            </a:r>
          </a:p>
          <a:p>
            <a:pPr marL="457200" indent="-457200" algn="l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наклон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вперёд из положения стоя с прямыми ногами на полу.</a:t>
            </a:r>
          </a:p>
          <a:p>
            <a:pPr>
              <a:spcBef>
                <a:spcPct val="0"/>
              </a:spcBef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7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1195" y="245683"/>
            <a:ext cx="11027392" cy="10594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Испытания по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выбору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(выбрать можно количество испытаний, необходимые для получения знака ГТО)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65863" y="1305112"/>
            <a:ext cx="1102614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14350" indent="-514350" algn="l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метание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мяча весом 150 грамм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бег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лыжах от 3000, 5000 метров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плавание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 м. (без учёта времени на бронзовый и серебряные знаки, за 0.43 сек.-на золотой значок надо проплыть)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стрельба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пневматической винтовки на очки</a:t>
            </a:r>
          </a:p>
          <a:p>
            <a:pPr marL="514350" indent="-514350" algn="l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туристический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поход с проверкой туристических навыков</a:t>
            </a:r>
          </a:p>
          <a:p>
            <a:pPr eaLnBrk="1" hangingPunct="1">
              <a:lnSpc>
                <a:spcPct val="10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3806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39640" y="1032127"/>
            <a:ext cx="5090160" cy="5583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России 3 вида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886384" y="1916140"/>
            <a:ext cx="10256520" cy="38115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      Золотой         Бронзовый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918050" y="294858"/>
            <a:ext cx="68790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Значки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3603" y="2471934"/>
            <a:ext cx="2732375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8360" y="3544037"/>
            <a:ext cx="2732373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54558" y="3544037"/>
            <a:ext cx="2732372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96730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8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606447" y="611955"/>
            <a:ext cx="8979108" cy="56419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Сдать ГТО совсем непросто,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ловким, сильным должен быть,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нормативы победить,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в итоге получить.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же все ступени вверх -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верить в свой успех.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олимпийцем можешь стать,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точно получать!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1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8"/>
            <a:ext cx="12192000" cy="6851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126" y="0"/>
            <a:ext cx="481576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91" y="26266"/>
            <a:ext cx="10218420" cy="6805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31" y="0"/>
            <a:ext cx="12192000" cy="68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5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"/>
            <a:ext cx="12192000" cy="6853367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880706" y="728258"/>
            <a:ext cx="843060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Список использованной литературы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Объект 10"/>
          <p:cNvSpPr txBox="1">
            <a:spLocks/>
          </p:cNvSpPr>
          <p:nvPr/>
        </p:nvSpPr>
        <p:spPr>
          <a:xfrm>
            <a:off x="484932" y="1618074"/>
            <a:ext cx="10647888" cy="4730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gto.ru/feedback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hlinkClick r:id="rId4"/>
              </a:rPr>
              <a:t>gto-normativy.ru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linkClick r:id="rId5"/>
              </a:rPr>
              <a:t>vk.com/</a:t>
            </a:r>
            <a:r>
              <a:rPr lang="en-US" sz="2000" dirty="0" err="1">
                <a:solidFill>
                  <a:srgbClr val="002060"/>
                </a:solidFill>
                <a:hlinkClick r:id="rId5"/>
              </a:rPr>
              <a:t>rfgto</a:t>
            </a:r>
            <a:r>
              <a:rPr lang="en-US" sz="2000" dirty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hlinkClick r:id="rId6"/>
              </a:rPr>
              <a:t>vk.com/</a:t>
            </a:r>
            <a:r>
              <a:rPr lang="en-US" sz="2000" dirty="0" err="1" smtClean="0">
                <a:solidFill>
                  <a:srgbClr val="002060"/>
                </a:solidFill>
                <a:hlinkClick r:id="rId6"/>
              </a:rPr>
              <a:t>gto_crimea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hlinkClick r:id="rId7"/>
              </a:rPr>
              <a:t>www.3652.ru/news/636538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hlinkClick r:id="rId8"/>
              </a:rPr>
              <a:t>pedsovet.su/load/320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hlinkClick r:id="rId9"/>
              </a:rPr>
              <a:t>www.kremlin.ru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4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6186" y="2253527"/>
            <a:ext cx="8935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Существовала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1931 по 1991 год. Охватывала возраст от 10 до 60 лет. </a:t>
            </a:r>
          </a:p>
          <a:p>
            <a:pPr lvl="1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2010 года программа начала свое возрождение.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Нормативы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 («Готов к труду и обороне») в России начали вводить в 2014 году.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11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2014 года  приказом № 471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спорта Российской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утверждены новые нормативы ВФСК 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ГТО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83625" y="268340"/>
            <a:ext cx="6879001" cy="6895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это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4859" y="932236"/>
            <a:ext cx="1025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физкультурной подготовки в общеобразовательных школах.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402800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968" y="274638"/>
            <a:ext cx="5774432" cy="617869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Развитие Всесоюзного физкультурного комплекса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ГТО</a:t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предвоенные годы перед физкультурными организациями страны были поставлены и другие задачи - усилить использование средств физического воспитания в целях укрепления обороноспособности СССР.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1939 г. были пересмотрены школьные программы физического воспитания. В них были включены начальная и допризывная подготовка школьников. Физическое воспитание учеников становилось одним из основных показателей работы школ. Подростки и юноши приобретали навыки военного строя, обучались стрелковому делу, правилам противовоздушной обороны и противохимической защиты, получали хорошую физическую подготовку и закалку. На основе комплекса ГТО в секциях и ДЮСШ закладывался прочный фундамент мастерства юных спортсменов. В вузах вся работа по физическому воспитанию и спорту со студентами, строилась по единым программам, разработанным на основе комплекса ГТО и Единой Всесоюзной спортивной классификации.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ткрытка Физкультура и спорт, Советские физкультурники - гордость нашей страны, Корецкий В., 1935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81" y="534244"/>
            <a:ext cx="4876800" cy="53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2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1151029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января 1940 г. был введён в действие новый комплекс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ГТО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состоял из обязательных норм и норм по выбору.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Обязательные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нормы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гимнастика,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полосу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препятствий,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плавание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бег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лыжный спорт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стрельбу,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. знание основ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гигиены, знание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основ физической культуры и спорта.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Нормы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 выбору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включали в себя 7 групп упражнений по признаку тех качеств, развитию которых они способствуют. Это виды упражнений на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воспитание: силы,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скорости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выносливости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ловкости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смелости и решительности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защиты и нападения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метаний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 стрельбы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Ностальгия У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71800" y="2729630"/>
            <a:ext cx="3360373" cy="296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9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29837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  <a:t>К 1941 г. число полностью сдавших нормы и требования ГТО 1-й ступени достигло 6 млн., а ГТО 2-й ступени – более 100 тысяч. Время показало, что ГТО воспитывал не только сильных, но и очень волевых людей. Когда началась война, советские люди сумели на деле применить физическую закалку и выучку. Именно значкисты ГТО оказались самыми умелыми и надежными защитниками родного Отечества.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1942 г. в целях приближения комплекса ГТО к требованиям военного времени в него были внесены некоторые дополнения: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изучение материальной части винтовки,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знание топографии,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оказание санитарной помощи и др.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Периодически в нормы комплекса ГТО вносились изменения и дополнения с учётом возрастающей физической подготовки советских людей, а также с появлением новых видов спорта (биатлон, ориентирование, радиоспорт и т.д.).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тличник ГТО СССР 2-я ступень,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429000"/>
            <a:ext cx="2286496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Готов к труду и обороне СССР 1-й ступени 1941 г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651" y="3462730"/>
            <a:ext cx="2435908" cy="26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9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64096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99456" y="1196754"/>
            <a:ext cx="9456373" cy="460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7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14"/>
          </a:xfrm>
          <a:prstGeom prst="rect">
            <a:avLst/>
          </a:prstGeom>
        </p:spPr>
      </p:pic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39055" y="4747081"/>
            <a:ext cx="9799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Возродить ГТО 13 марта 2014 года предложил президент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Путин. По его мнению, учитывать нормативы необходимо при зачислении в вузы.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92313" y="1628779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300" dirty="0"/>
              <a:t>  </a:t>
            </a:r>
            <a:endParaRPr lang="ru-RU" sz="33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046" y="748315"/>
            <a:ext cx="7061676" cy="39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20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4164" y="1917920"/>
            <a:ext cx="6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Ступени комплекса  ГТО  состоят  из  нормативов, определяющий уровень  развития  основных  физических  качеств (силы,  быстроты, выносливости),  и  требований,  определяющих   уровень   овладения основными прикладными навыками (плавания, бега, стрельбы, метаний и т.д.).</a:t>
            </a:r>
            <a:endParaRPr lang="ru-RU" sz="2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327" b="68339"/>
          <a:stretch/>
        </p:blipFill>
        <p:spPr>
          <a:xfrm>
            <a:off x="1871059" y="92414"/>
            <a:ext cx="1503108" cy="1409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2" t="386" r="29487" b="68339"/>
          <a:stretch/>
        </p:blipFill>
        <p:spPr>
          <a:xfrm>
            <a:off x="9520549" y="162528"/>
            <a:ext cx="1656763" cy="1286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06" r="60556"/>
          <a:stretch/>
        </p:blipFill>
        <p:spPr>
          <a:xfrm>
            <a:off x="871743" y="1994639"/>
            <a:ext cx="1630680" cy="2931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7" t="24834" r="28758" b="1126"/>
          <a:stretch/>
        </p:blipFill>
        <p:spPr>
          <a:xfrm>
            <a:off x="10175253" y="1684953"/>
            <a:ext cx="1666227" cy="3303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92" t="25033" r="1" b="39028"/>
          <a:stretch/>
        </p:blipFill>
        <p:spPr>
          <a:xfrm>
            <a:off x="9699029" y="5160248"/>
            <a:ext cx="1478280" cy="1428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57" t="58557"/>
          <a:stretch/>
        </p:blipFill>
        <p:spPr>
          <a:xfrm>
            <a:off x="1871057" y="5228815"/>
            <a:ext cx="1120808" cy="1584438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283625" y="268330"/>
            <a:ext cx="6879001" cy="1519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ВИДЫ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ИСПЫТАНИЙ, НОРМАТИВЫ И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76531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58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793212" y="570104"/>
            <a:ext cx="687900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наши дни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76664" y="1154112"/>
            <a:ext cx="11206397" cy="11459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комплекса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 населения с помощью систематической физической подготовки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/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773" y="2194560"/>
            <a:ext cx="6540191" cy="46634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06753" y="2700639"/>
            <a:ext cx="3042043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внедрение комплекса ГТО, охват системой подготовки всех возрастных групп населения.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707" y="2698520"/>
            <a:ext cx="2656500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-медицинский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-учёт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традиций и особенностей.</a:t>
            </a:r>
          </a:p>
          <a:p>
            <a:pPr algn="ctr"/>
            <a:endParaRPr lang="ru-RU" sz="7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/>
            <a:endParaRPr lang="ru-RU" sz="7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426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581</Words>
  <Application>Microsoft Office PowerPoint</Application>
  <PresentationFormat>Произвольный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shablon10</vt:lpstr>
      <vt:lpstr>1_shablon10</vt:lpstr>
      <vt:lpstr>2_shablon10</vt:lpstr>
      <vt:lpstr>Слайд 1</vt:lpstr>
      <vt:lpstr>Слайд 2</vt:lpstr>
      <vt:lpstr>Развитие Всесоюзного физкультурного комплекса ГТО В предвоенные годы перед физкультурными организациями страны были поставлены и другие задачи - усилить использование средств физического воспитания в целях укрепления обороноспособности СССР.  В 1939 г. были пересмотрены школьные программы физического воспитания. В них были включены начальная и допризывная подготовка школьников. Физическое воспитание учеников становилось одним из основных показателей работы школ. Подростки и юноши приобретали навыки военного строя, обучались стрелковому делу, правилам противовоздушной обороны и противохимической защиты, получали хорошую физическую подготовку и закалку. На основе комплекса ГТО в секциях и ДЮСШ закладывался прочный фундамент мастерства юных спортсменов. В вузах вся работа по физическому воспитанию и спорту со студентами, строилась по единым программам, разработанным на основе комплекса ГТО и Единой Всесоюзной спортивной классификации. </vt:lpstr>
      <vt:lpstr>С января 1940 г. был введён в действие новый комплекс ГТО Комплекс состоял из обязательных норм и норм по выбору. Обязательные нормы: гимнастика, полосу препятствий, плавание, бег, лыжный спорт, стрельбу, . знание основ гигиены, знание основ физической культуры и спорта. Нормы по выбору включали в себя 7 групп упражнений по признаку тех качеств, развитию которых они способствуют. Это виды упражнений на воспитание: силы, скорости, выносливости, ловкости, смелости и решительности, защиты и нападения, метаний и стрельбы.   </vt:lpstr>
      <vt:lpstr>К 1941 г. число полностью сдавших нормы и требования ГТО 1-й ступени достигло 6 млн., а ГТО 2-й ступени – более 100 тысяч. Время показало, что ГТО воспитывал не только сильных, но и очень волевых людей. Когда началась война, советские люди сумели на деле применить физическую закалку и выучку. Именно значкисты ГТО оказались самыми умелыми и надежными защитниками родного Отечества. В 1942 г. в целях приближения комплекса ГТО к требованиям военного времени в него были внесены некоторые дополнения: 1. изучение материальной части винтовки, 2. знание топографии, 3. оказание санитарной помощи и др. Периодически в нормы комплекса ГТО вносились изменения и дополнения с учётом возрастающей физической подготовки советских людей, а также с появлением новых видов спорта (биатлон, ориентирование, радиоспорт и т.д.).  </vt:lpstr>
      <vt:lpstr>ПЛАКАТ ВРЕМЁН СССР</vt:lpstr>
      <vt:lpstr>Возродить ГТО 13 марта 2014 года предложил президент  Владимир Путин. По его мнению, учитывать нормативы необходимо при зачислении в вузы.</vt:lpstr>
      <vt:lpstr>Слайд 8</vt:lpstr>
      <vt:lpstr>ГТО – наши дни</vt:lpstr>
      <vt:lpstr>Слайд 10</vt:lpstr>
      <vt:lpstr>Слайд 11</vt:lpstr>
      <vt:lpstr>Испытания по выбору  (выбрать можно количество испытаний, необходимые для получения знака ГТО)</vt:lpstr>
      <vt:lpstr>Сейчас в России 3 вида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 «Готов к труду и обороне»</dc:title>
  <dc:creator>Пользователь</dc:creator>
  <cp:lastModifiedBy>Admin</cp:lastModifiedBy>
  <cp:revision>45</cp:revision>
  <dcterms:created xsi:type="dcterms:W3CDTF">2015-08-27T10:47:21Z</dcterms:created>
  <dcterms:modified xsi:type="dcterms:W3CDTF">2015-11-07T06:45:13Z</dcterms:modified>
</cp:coreProperties>
</file>